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12/1/2020</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2688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2321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12/1/2020</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0931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5941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8321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8800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157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5535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6752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746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12/1/2020</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839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12/1/2020</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1207808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F1E90-BB91-4FD4-968A-F1DEF9379591}"/>
              </a:ext>
            </a:extLst>
          </p:cNvPr>
          <p:cNvSpPr>
            <a:spLocks noGrp="1"/>
          </p:cNvSpPr>
          <p:nvPr>
            <p:ph type="ctrTitle"/>
          </p:nvPr>
        </p:nvSpPr>
        <p:spPr>
          <a:xfrm>
            <a:off x="960438" y="639763"/>
            <a:ext cx="6021207" cy="3227387"/>
          </a:xfrm>
        </p:spPr>
        <p:txBody>
          <a:bodyPr anchor="b">
            <a:normAutofit/>
          </a:bodyPr>
          <a:lstStyle/>
          <a:p>
            <a:r>
              <a:rPr lang="en-US" sz="5500" b="1" dirty="0">
                <a:latin typeface="Arial Black" panose="020B0A04020102020204" pitchFamily="34" charset="0"/>
              </a:rPr>
              <a:t>350 COMPRESSOR </a:t>
            </a:r>
            <a:br>
              <a:rPr lang="en-US" sz="5500" b="1" dirty="0">
                <a:latin typeface="Arial Black" panose="020B0A04020102020204" pitchFamily="34" charset="0"/>
              </a:rPr>
            </a:br>
            <a:r>
              <a:rPr lang="en-US" sz="5500" b="1" dirty="0">
                <a:latin typeface="Arial Black" panose="020B0A04020102020204" pitchFamily="34" charset="0"/>
              </a:rPr>
              <a:t>PROCEDURE MANUAL </a:t>
            </a:r>
          </a:p>
        </p:txBody>
      </p:sp>
      <p:sp>
        <p:nvSpPr>
          <p:cNvPr id="11" name="Rectangle 10">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r of scissors&#10;&#10;Description automatically generated">
            <a:extLst>
              <a:ext uri="{FF2B5EF4-FFF2-40B4-BE49-F238E27FC236}">
                <a16:creationId xmlns:a16="http://schemas.microsoft.com/office/drawing/2014/main" id="{F647E068-AEED-4D81-BA62-27A0DEE8C75F}"/>
              </a:ext>
            </a:extLst>
          </p:cNvPr>
          <p:cNvPicPr>
            <a:picLocks noChangeAspect="1"/>
          </p:cNvPicPr>
          <p:nvPr/>
        </p:nvPicPr>
        <p:blipFill rotWithShape="1">
          <a:blip r:embed="rId2"/>
          <a:srcRect l="21995" r="32674" b="-1"/>
          <a:stretch/>
        </p:blipFill>
        <p:spPr>
          <a:xfrm>
            <a:off x="7534655" y="10"/>
            <a:ext cx="4657345" cy="6857990"/>
          </a:xfrm>
          <a:prstGeom prst="rect">
            <a:avLst/>
          </a:prstGeom>
        </p:spPr>
      </p:pic>
      <p:pic>
        <p:nvPicPr>
          <p:cNvPr id="7" name="Picture 6" descr="Logo&#10;&#10;Description automatically generated">
            <a:extLst>
              <a:ext uri="{FF2B5EF4-FFF2-40B4-BE49-F238E27FC236}">
                <a16:creationId xmlns:a16="http://schemas.microsoft.com/office/drawing/2014/main" id="{93A1BFB2-2DBE-47C5-A197-410C84B6F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964" y="4304524"/>
            <a:ext cx="5106726" cy="2455191"/>
          </a:xfrm>
          <a:prstGeom prst="rect">
            <a:avLst/>
          </a:prstGeom>
        </p:spPr>
      </p:pic>
    </p:spTree>
    <p:extLst>
      <p:ext uri="{BB962C8B-B14F-4D97-AF65-F5344CB8AC3E}">
        <p14:creationId xmlns:p14="http://schemas.microsoft.com/office/powerpoint/2010/main" val="334813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5E46A-3B6A-49C3-87C1-921199CA3F7D}"/>
              </a:ext>
            </a:extLst>
          </p:cNvPr>
          <p:cNvSpPr>
            <a:spLocks noGrp="1"/>
          </p:cNvSpPr>
          <p:nvPr>
            <p:ph idx="1"/>
          </p:nvPr>
        </p:nvSpPr>
        <p:spPr/>
        <p:txBody>
          <a:bodyPr>
            <a:normAutofit/>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ONCE THE ENGINE HAS HAD A CHANCE TO WARM UP, PROCEED TO IDLE UP ENGINE TO AROUND 1500 RPM AND ENGAGE THE CLUTCH ON THE COMPRESSOR SLOWLY ENGAGING THE CLUTCH PLATES AND ALLOWING THE COMPRESSOR TO COME UP TO ENGINE RPM.  ONCE THE COMPRESSOR HAS HAD A CHANCE TO MATCH RPM, AT THIS TIME TURN RPMS UP TO 3000 RPM.</a:t>
            </a:r>
          </a:p>
          <a:p>
            <a:pPr marL="0" marR="0">
              <a:lnSpc>
                <a:spcPct val="107000"/>
              </a:lnSpc>
              <a:spcBef>
                <a:spcPts val="0"/>
              </a:spcBef>
              <a:spcAft>
                <a:spcPts val="80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WINTER:  DEPENDING ON TEMPERATURE YOU MIGHT HAVE TO RAISE THE RPM BETWEEN 2000-2500 AND SLOWLY ENGAGE THE COMPRESSOR CLUTCH PLATES AND WAIT FOR THE COMPRESSOR TO MATCH RPM.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SUGGESTION</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EXTREME COLD TEMPERATURES, USE THE BLOCK HEATER ON THE ENGINE AND SAFELY HEAT THE TARPED IN AREA OF THE COMPRESSOR TO SPEED UP STARTUP TIME AND AVOID ANY UNNECESSARY DOWNTIME OR DELAYS.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descr="Logo&#10;&#10;Description automatically generated">
            <a:extLst>
              <a:ext uri="{FF2B5EF4-FFF2-40B4-BE49-F238E27FC236}">
                <a16:creationId xmlns:a16="http://schemas.microsoft.com/office/drawing/2014/main" id="{9495AFE1-74B6-4023-BF60-6B69725CA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439" y="105210"/>
            <a:ext cx="4210074" cy="2024102"/>
          </a:xfrm>
          <a:prstGeom prst="rect">
            <a:avLst/>
          </a:prstGeom>
        </p:spPr>
      </p:pic>
    </p:spTree>
    <p:extLst>
      <p:ext uri="{BB962C8B-B14F-4D97-AF65-F5344CB8AC3E}">
        <p14:creationId xmlns:p14="http://schemas.microsoft.com/office/powerpoint/2010/main" val="315546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0A76A7-4287-4403-A862-4EB7A94DE56E}"/>
              </a:ext>
            </a:extLst>
          </p:cNvPr>
          <p:cNvSpPr>
            <a:spLocks noGrp="1"/>
          </p:cNvSpPr>
          <p:nvPr>
            <p:ph type="title"/>
          </p:nvPr>
        </p:nvSpPr>
        <p:spPr>
          <a:xfrm>
            <a:off x="5315736" y="640081"/>
            <a:ext cx="5916145" cy="3812102"/>
          </a:xfrm>
        </p:spPr>
        <p:txBody>
          <a:bodyPr vert="horz" lIns="91440" tIns="45720" rIns="91440" bIns="45720" rtlCol="0" anchor="b">
            <a:normAutofit/>
          </a:bodyPr>
          <a:lstStyle/>
          <a:p>
            <a:r>
              <a:rPr lang="en-US" sz="4800" dirty="0">
                <a:effectLst/>
              </a:rPr>
              <a:t>AT 3000 RPM THE COMPRESSOR WILL PUT OUT 250 PSI TO THE RECIEVER TANK.</a:t>
            </a:r>
            <a:br>
              <a:rPr lang="en-US" sz="4800" dirty="0">
                <a:effectLst/>
              </a:rPr>
            </a:br>
            <a:endParaRPr lang="en-US" sz="4800" dirty="0"/>
          </a:p>
        </p:txBody>
      </p:sp>
      <p:pic>
        <p:nvPicPr>
          <p:cNvPr id="4" name="Content Placeholder 3">
            <a:extLst>
              <a:ext uri="{FF2B5EF4-FFF2-40B4-BE49-F238E27FC236}">
                <a16:creationId xmlns:a16="http://schemas.microsoft.com/office/drawing/2014/main" id="{A9650F10-BC16-46CE-841E-E07DDF19270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9452"/>
          <a:stretch/>
        </p:blipFill>
        <p:spPr bwMode="auto">
          <a:xfrm rot="5400000">
            <a:off x="-1100327" y="1100327"/>
            <a:ext cx="6858000" cy="4657345"/>
          </a:xfrm>
          <a:prstGeom prst="rect">
            <a:avLst/>
          </a:prstGeom>
          <a:noFill/>
        </p:spPr>
      </p:pic>
    </p:spTree>
    <p:extLst>
      <p:ext uri="{BB962C8B-B14F-4D97-AF65-F5344CB8AC3E}">
        <p14:creationId xmlns:p14="http://schemas.microsoft.com/office/powerpoint/2010/main" val="21528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639F120-1AC9-4E10-8D1F-FDFE58EC267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5236" r="-1" b="19745"/>
          <a:stretch/>
        </p:blipFill>
        <p:spPr bwMode="auto">
          <a:xfrm>
            <a:off x="74645" y="-307900"/>
            <a:ext cx="12188952" cy="6857990"/>
          </a:xfrm>
          <a:prstGeom prst="rect">
            <a:avLst/>
          </a:prstGeom>
          <a:noFill/>
        </p:spPr>
      </p:pic>
      <p:sp>
        <p:nvSpPr>
          <p:cNvPr id="13" name="Rectangle 12">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12777"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766028-3612-4365-8DC3-4EA40B78C23A}"/>
              </a:ext>
            </a:extLst>
          </p:cNvPr>
          <p:cNvSpPr>
            <a:spLocks noGrp="1"/>
          </p:cNvSpPr>
          <p:nvPr>
            <p:ph type="title"/>
          </p:nvPr>
        </p:nvSpPr>
        <p:spPr>
          <a:xfrm>
            <a:off x="3967993" y="1996581"/>
            <a:ext cx="6056851" cy="2726422"/>
          </a:xfrm>
        </p:spPr>
        <p:txBody>
          <a:bodyPr vert="horz" lIns="91440" tIns="45720" rIns="91440" bIns="45720" rtlCol="0" anchor="ctr">
            <a:normAutofit/>
          </a:bodyPr>
          <a:lstStyle/>
          <a:p>
            <a:pPr algn="ctr"/>
            <a:r>
              <a:rPr lang="en-US" sz="2100" dirty="0">
                <a:effectLst/>
              </a:rPr>
              <a:t>THE AIR FEED LINE TO THE EQUIPMENT WILL BE SET AT A RANGE OF 190 TO 220 PSI DEPENDING ON THE EQUIPMENT IT IS DESIGNATED TO RUN WITH.</a:t>
            </a:r>
            <a:br>
              <a:rPr lang="en-US" sz="2100" dirty="0">
                <a:effectLst/>
              </a:rPr>
            </a:br>
            <a:br>
              <a:rPr lang="en-US" sz="2100" dirty="0">
                <a:effectLst/>
              </a:rPr>
            </a:br>
            <a:r>
              <a:rPr lang="en-US" sz="2100" dirty="0">
                <a:solidFill>
                  <a:srgbClr val="FF0000"/>
                </a:solidFill>
                <a:effectLst/>
              </a:rPr>
              <a:t>NEVER RUN THE COMPRESSOR FEED TO THE EQUIPMENT ABOVE 220 PSI.  THIS MAY DAMAGE THE SEALS OF THE EQUIPMENT AND CAUSE EXTENDED AMOUNT OF DOWN TIME.</a:t>
            </a:r>
            <a:br>
              <a:rPr lang="en-US" sz="2100" dirty="0">
                <a:solidFill>
                  <a:srgbClr val="FF0000"/>
                </a:solidFill>
                <a:effectLst/>
              </a:rPr>
            </a:br>
            <a:endParaRPr lang="en-US" sz="2100" dirty="0">
              <a:solidFill>
                <a:srgbClr val="FF0000"/>
              </a:solidFill>
            </a:endParaRPr>
          </a:p>
        </p:txBody>
      </p:sp>
    </p:spTree>
    <p:extLst>
      <p:ext uri="{BB962C8B-B14F-4D97-AF65-F5344CB8AC3E}">
        <p14:creationId xmlns:p14="http://schemas.microsoft.com/office/powerpoint/2010/main" val="246550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06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C26D0-E2EE-4E01-9B03-3FFC956BFC9C}"/>
              </a:ext>
            </a:extLst>
          </p:cNvPr>
          <p:cNvSpPr>
            <a:spLocks noGrp="1"/>
          </p:cNvSpPr>
          <p:nvPr>
            <p:ph type="title"/>
          </p:nvPr>
        </p:nvSpPr>
        <p:spPr>
          <a:xfrm>
            <a:off x="960120" y="640080"/>
            <a:ext cx="10268712" cy="3227832"/>
          </a:xfrm>
        </p:spPr>
        <p:txBody>
          <a:bodyPr vert="horz" lIns="91440" tIns="45720" rIns="91440" bIns="45720" rtlCol="0" anchor="b">
            <a:normAutofit/>
          </a:bodyPr>
          <a:lstStyle/>
          <a:p>
            <a:pPr algn="ctr"/>
            <a:r>
              <a:rPr lang="en-US" sz="7500" dirty="0"/>
              <a:t>SHUTTING DOWN THE EQUIPMENT </a:t>
            </a:r>
            <a:br>
              <a:rPr lang="en-US" sz="7500" dirty="0"/>
            </a:br>
            <a:endParaRPr lang="en-US" sz="7500" dirty="0"/>
          </a:p>
        </p:txBody>
      </p:sp>
      <p:pic>
        <p:nvPicPr>
          <p:cNvPr id="4" name="Picture 3" descr="Shape, rectangle&#10;&#10;Description automatically generated">
            <a:extLst>
              <a:ext uri="{FF2B5EF4-FFF2-40B4-BE49-F238E27FC236}">
                <a16:creationId xmlns:a16="http://schemas.microsoft.com/office/drawing/2014/main" id="{15F63670-FECD-44F9-A700-2E1ECE470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385" y="4424368"/>
            <a:ext cx="4608181" cy="2215503"/>
          </a:xfrm>
          <a:prstGeom prst="rect">
            <a:avLst/>
          </a:prstGeom>
        </p:spPr>
      </p:pic>
    </p:spTree>
    <p:extLst>
      <p:ext uri="{BB962C8B-B14F-4D97-AF65-F5344CB8AC3E}">
        <p14:creationId xmlns:p14="http://schemas.microsoft.com/office/powerpoint/2010/main" val="380947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EDB53-56F5-47E0-AC52-8CF32584D226}"/>
              </a:ext>
            </a:extLst>
          </p:cNvPr>
          <p:cNvSpPr>
            <a:spLocks noGrp="1"/>
          </p:cNvSpPr>
          <p:nvPr>
            <p:ph type="title"/>
          </p:nvPr>
        </p:nvSpPr>
        <p:spPr>
          <a:xfrm>
            <a:off x="5315736" y="640081"/>
            <a:ext cx="5916145" cy="3812102"/>
          </a:xfrm>
        </p:spPr>
        <p:txBody>
          <a:bodyPr vert="horz" lIns="91440" tIns="45720" rIns="91440" bIns="45720" rtlCol="0" anchor="b">
            <a:normAutofit/>
          </a:bodyPr>
          <a:lstStyle/>
          <a:p>
            <a:pPr marL="0" marR="0">
              <a:spcAft>
                <a:spcPts val="800"/>
              </a:spcAft>
            </a:pPr>
            <a:r>
              <a:rPr lang="en-US" sz="2900" dirty="0">
                <a:effectLst/>
              </a:rPr>
              <a:t>WHEN SHUTTING DOWN FOR THE DAY, LOWER THE RPM OF THE ENGINE AND DISENGAGE THE CLUTCH AND LET THE ENGINE IDLE AT LOW RPMS FOR A FEW MINUTES TO COOL DOWNTHE ENGINE BEFORE SHUTTING IT DOWN.</a:t>
            </a:r>
            <a:br>
              <a:rPr lang="en-US" sz="2900" dirty="0">
                <a:effectLst/>
              </a:rPr>
            </a:br>
            <a:r>
              <a:rPr lang="en-US" sz="2900" dirty="0">
                <a:effectLst/>
              </a:rPr>
              <a:t> </a:t>
            </a:r>
            <a:endParaRPr lang="en-US" sz="2900" dirty="0"/>
          </a:p>
        </p:txBody>
      </p:sp>
      <p:pic>
        <p:nvPicPr>
          <p:cNvPr id="4" name="Content Placeholder 3">
            <a:extLst>
              <a:ext uri="{FF2B5EF4-FFF2-40B4-BE49-F238E27FC236}">
                <a16:creationId xmlns:a16="http://schemas.microsoft.com/office/drawing/2014/main" id="{79C3DDE0-E987-4270-A27B-1BDEBEABAB5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9452"/>
          <a:stretch/>
        </p:blipFill>
        <p:spPr bwMode="auto">
          <a:xfrm rot="5400000">
            <a:off x="-1100327" y="1100327"/>
            <a:ext cx="6858000" cy="4657345"/>
          </a:xfrm>
          <a:prstGeom prst="rect">
            <a:avLst/>
          </a:prstGeom>
          <a:noFill/>
        </p:spPr>
      </p:pic>
    </p:spTree>
    <p:extLst>
      <p:ext uri="{BB962C8B-B14F-4D97-AF65-F5344CB8AC3E}">
        <p14:creationId xmlns:p14="http://schemas.microsoft.com/office/powerpoint/2010/main" val="191098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D7AFF-95EA-4245-98C2-8C7FDFED61F3}"/>
              </a:ext>
            </a:extLst>
          </p:cNvPr>
          <p:cNvSpPr>
            <a:spLocks noGrp="1"/>
          </p:cNvSpPr>
          <p:nvPr>
            <p:ph type="title"/>
          </p:nvPr>
        </p:nvSpPr>
        <p:spPr>
          <a:xfrm>
            <a:off x="5315736" y="640081"/>
            <a:ext cx="5916145" cy="3812102"/>
          </a:xfrm>
        </p:spPr>
        <p:txBody>
          <a:bodyPr vert="horz" lIns="91440" tIns="45720" rIns="91440" bIns="45720" rtlCol="0" anchor="b">
            <a:normAutofit/>
          </a:bodyPr>
          <a:lstStyle/>
          <a:p>
            <a:r>
              <a:rPr lang="en-US" sz="4200" dirty="0">
                <a:effectLst/>
              </a:rPr>
              <a:t>MAKE SURE TO DRAIN THE AIR AND CONDENSATION OUT OF THE AIR RECIEVER TANK.</a:t>
            </a:r>
            <a:br>
              <a:rPr lang="en-US" sz="4200" dirty="0">
                <a:effectLst/>
              </a:rPr>
            </a:br>
            <a:endParaRPr lang="en-US" sz="4200" dirty="0"/>
          </a:p>
        </p:txBody>
      </p:sp>
      <p:pic>
        <p:nvPicPr>
          <p:cNvPr id="4" name="Content Placeholder 3">
            <a:extLst>
              <a:ext uri="{FF2B5EF4-FFF2-40B4-BE49-F238E27FC236}">
                <a16:creationId xmlns:a16="http://schemas.microsoft.com/office/drawing/2014/main" id="{12F57D8B-6E14-4C9A-ADFC-FE4B97B1D51A}"/>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8434" b="1018"/>
          <a:stretch/>
        </p:blipFill>
        <p:spPr bwMode="auto">
          <a:xfrm rot="5400000">
            <a:off x="-1100327" y="1100327"/>
            <a:ext cx="6858000" cy="4657345"/>
          </a:xfrm>
          <a:prstGeom prst="rect">
            <a:avLst/>
          </a:prstGeom>
          <a:noFill/>
        </p:spPr>
      </p:pic>
    </p:spTree>
    <p:extLst>
      <p:ext uri="{BB962C8B-B14F-4D97-AF65-F5344CB8AC3E}">
        <p14:creationId xmlns:p14="http://schemas.microsoft.com/office/powerpoint/2010/main" val="164085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D7FBA46-4A68-4E8C-8C62-35E690A21D2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7670" r="40143"/>
          <a:stretch/>
        </p:blipFill>
        <p:spPr bwMode="auto">
          <a:xfrm rot="5400000">
            <a:off x="2666999" y="-2667000"/>
            <a:ext cx="6858000" cy="12192000"/>
          </a:xfrm>
          <a:prstGeom prst="rect">
            <a:avLst/>
          </a:prstGeom>
          <a:noFill/>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A1D81-DB65-4054-9D75-57567842F8FE}"/>
              </a:ext>
            </a:extLst>
          </p:cNvPr>
          <p:cNvSpPr>
            <a:spLocks noGrp="1"/>
          </p:cNvSpPr>
          <p:nvPr>
            <p:ph type="title"/>
          </p:nvPr>
        </p:nvSpPr>
        <p:spPr>
          <a:xfrm>
            <a:off x="1044328" y="1166070"/>
            <a:ext cx="10267950" cy="3464653"/>
          </a:xfrm>
        </p:spPr>
        <p:txBody>
          <a:bodyPr vert="horz" lIns="91440" tIns="45720" rIns="91440" bIns="45720" rtlCol="0" anchor="b">
            <a:normAutofit fontScale="90000"/>
          </a:bodyPr>
          <a:lstStyle/>
          <a:p>
            <a:pPr marL="0" marR="0" algn="ctr">
              <a:spcAft>
                <a:spcPts val="800"/>
              </a:spcAft>
            </a:pPr>
            <a:r>
              <a:rPr lang="en-US" sz="3500" dirty="0">
                <a:solidFill>
                  <a:srgbClr val="FFFFFF"/>
                </a:solidFill>
                <a:effectLst/>
              </a:rPr>
              <a:t>NOTE: IF SHUTTING DOWN FOR LONG PERIODS OF TIME USE THE MASTER SWITCH TO TERMINATE ANY POWER. </a:t>
            </a:r>
            <a:br>
              <a:rPr lang="en-US" sz="3500" dirty="0">
                <a:solidFill>
                  <a:srgbClr val="FFFFFF"/>
                </a:solidFill>
                <a:effectLst/>
              </a:rPr>
            </a:br>
            <a:r>
              <a:rPr lang="en-US" sz="3500" dirty="0">
                <a:solidFill>
                  <a:srgbClr val="FF0000"/>
                </a:solidFill>
                <a:effectLst/>
              </a:rPr>
              <a:t>EXTREME COLD TEMPERATURES : TO HELP WITH UNECESSARY DOWN TIME PLEASE PLUG IN BLOCK HEATER INTO A POWER SOURCE AND HEAT THE COMPRESSOR UNIT WITH A SAFE AND RELIABLE HEAT SOURCE </a:t>
            </a:r>
            <a:br>
              <a:rPr lang="en-US" sz="3500" dirty="0">
                <a:solidFill>
                  <a:srgbClr val="FFFFFF"/>
                </a:solidFill>
                <a:effectLst/>
              </a:rPr>
            </a:br>
            <a:br>
              <a:rPr lang="en-US" sz="3500" dirty="0">
                <a:solidFill>
                  <a:srgbClr val="FFFFFF"/>
                </a:solidFill>
                <a:effectLst/>
              </a:rPr>
            </a:br>
            <a:r>
              <a:rPr lang="en-US" sz="3500" dirty="0">
                <a:solidFill>
                  <a:srgbClr val="FFFFFF"/>
                </a:solidFill>
                <a:effectLst/>
              </a:rPr>
              <a:t> </a:t>
            </a:r>
            <a:br>
              <a:rPr lang="en-US" sz="3500" dirty="0">
                <a:solidFill>
                  <a:srgbClr val="FFFFFF"/>
                </a:solidFill>
                <a:effectLst/>
              </a:rPr>
            </a:br>
            <a:endParaRPr lang="en-US" sz="3500" dirty="0">
              <a:solidFill>
                <a:srgbClr val="FFFFFF"/>
              </a:solidFill>
            </a:endParaRPr>
          </a:p>
        </p:txBody>
      </p:sp>
    </p:spTree>
    <p:extLst>
      <p:ext uri="{BB962C8B-B14F-4D97-AF65-F5344CB8AC3E}">
        <p14:creationId xmlns:p14="http://schemas.microsoft.com/office/powerpoint/2010/main" val="68783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45EAD-7438-44FB-8712-D26B090D6E95}"/>
              </a:ext>
            </a:extLst>
          </p:cNvPr>
          <p:cNvSpPr>
            <a:spLocks noGrp="1"/>
          </p:cNvSpPr>
          <p:nvPr>
            <p:ph type="title"/>
          </p:nvPr>
        </p:nvSpPr>
        <p:spPr>
          <a:xfrm>
            <a:off x="960120" y="317814"/>
            <a:ext cx="10268712" cy="1700784"/>
          </a:xfrm>
        </p:spPr>
        <p:txBody>
          <a:bodyPr>
            <a:normAutofit/>
          </a:bodyPr>
          <a:lstStyle/>
          <a:p>
            <a:pPr algn="ct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MANUFACTURES PROCEDURES </a:t>
            </a:r>
            <a:br>
              <a:rPr lang="en-US" sz="3600" b="1" u="sng" dirty="0">
                <a:effectLst/>
                <a:latin typeface="Calibri" panose="020F0502020204030204" pitchFamily="34" charset="0"/>
                <a:ea typeface="Calibri" panose="020F0502020204030204" pitchFamily="34" charset="0"/>
                <a:cs typeface="Times New Roman" panose="02020603050405020304" pitchFamily="18" charset="0"/>
              </a:rPr>
            </a:br>
            <a:r>
              <a:rPr lang="en-US" sz="3600" b="1" u="sng" dirty="0">
                <a:effectLst/>
                <a:latin typeface="Calibri" panose="020F0502020204030204" pitchFamily="34" charset="0"/>
                <a:ea typeface="Calibri" panose="020F0502020204030204" pitchFamily="34" charset="0"/>
                <a:cs typeface="Times New Roman" panose="02020603050405020304" pitchFamily="18" charset="0"/>
              </a:rPr>
              <a:t>NAC CLUTCH </a:t>
            </a:r>
            <a:endParaRPr lang="en-US" sz="3600" dirty="0"/>
          </a:p>
        </p:txBody>
      </p:sp>
      <p:pic>
        <p:nvPicPr>
          <p:cNvPr id="4" name="Content Placeholder 3">
            <a:extLst>
              <a:ext uri="{FF2B5EF4-FFF2-40B4-BE49-F238E27FC236}">
                <a16:creationId xmlns:a16="http://schemas.microsoft.com/office/drawing/2014/main" id="{BEBBBC45-390F-4A39-9139-60C69A01BEEF}"/>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360725" y="2635718"/>
            <a:ext cx="4983061" cy="3851552"/>
          </a:xfrm>
          <a:prstGeom prst="rect">
            <a:avLst/>
          </a:prstGeom>
          <a:noFill/>
        </p:spPr>
      </p:pic>
      <p:pic>
        <p:nvPicPr>
          <p:cNvPr id="9" name="Content Placeholder 8">
            <a:extLst>
              <a:ext uri="{FF2B5EF4-FFF2-40B4-BE49-F238E27FC236}">
                <a16:creationId xmlns:a16="http://schemas.microsoft.com/office/drawing/2014/main" id="{656B61F2-3809-4DB6-AA88-27244D8A18C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6639339" y="2629405"/>
            <a:ext cx="3781862" cy="3794490"/>
          </a:xfrm>
          <a:prstGeom prst="rect">
            <a:avLst/>
          </a:prstGeom>
          <a:noFill/>
          <a:ln>
            <a:noFill/>
          </a:ln>
        </p:spPr>
      </p:pic>
    </p:spTree>
    <p:extLst>
      <p:ext uri="{BB962C8B-B14F-4D97-AF65-F5344CB8AC3E}">
        <p14:creationId xmlns:p14="http://schemas.microsoft.com/office/powerpoint/2010/main" val="281667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icture containing building, truck, sitting, parked&#10;&#10;Description automatically generated">
            <a:extLst>
              <a:ext uri="{FF2B5EF4-FFF2-40B4-BE49-F238E27FC236}">
                <a16:creationId xmlns:a16="http://schemas.microsoft.com/office/drawing/2014/main" id="{92D8E057-79A5-493A-A30E-80C626E245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639" b="5361"/>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9AFC0-DB27-42D9-A057-AEBF297F70FA}"/>
              </a:ext>
            </a:extLst>
          </p:cNvPr>
          <p:cNvSpPr>
            <a:spLocks noGrp="1"/>
          </p:cNvSpPr>
          <p:nvPr>
            <p:ph type="title"/>
          </p:nvPr>
        </p:nvSpPr>
        <p:spPr>
          <a:xfrm>
            <a:off x="960438" y="1486894"/>
            <a:ext cx="10267950" cy="2684004"/>
          </a:xfrm>
        </p:spPr>
        <p:txBody>
          <a:bodyPr vert="horz" lIns="91440" tIns="45720" rIns="91440" bIns="45720" rtlCol="0" anchor="b">
            <a:normAutofit fontScale="90000"/>
          </a:bodyPr>
          <a:lstStyle/>
          <a:p>
            <a:pPr algn="ctr"/>
            <a:r>
              <a:rPr lang="en-US" sz="2900" b="1" dirty="0">
                <a:solidFill>
                  <a:srgbClr val="FFFFFF"/>
                </a:solidFill>
                <a:effectLst/>
              </a:rPr>
              <a:t>IMPORTANT: CHECK ENGINE OIL (0-30 synthetic) , ANITIFREEZE LEVEL IN THE KUBOTA ENGINE AND THE COMPRESSOR OIL ( SH 46 synthetic) IN THE 350 COMPRESSORS.  MAKE SURE THERE IS NO DEBRIS IN OR AROUND THE COMPRESSOR DRIVE BELT. </a:t>
            </a:r>
            <a:br>
              <a:rPr lang="en-US" sz="2900" b="1" dirty="0">
                <a:solidFill>
                  <a:srgbClr val="FFFFFF"/>
                </a:solidFill>
                <a:effectLst/>
              </a:rPr>
            </a:br>
            <a:r>
              <a:rPr lang="en-US" sz="2900" b="1" dirty="0">
                <a:solidFill>
                  <a:srgbClr val="FF0000"/>
                </a:solidFill>
                <a:effectLst/>
              </a:rPr>
              <a:t>DO NOT FOR ANY REASON USE ETHER OR ANY OTHER STARTER FLUID </a:t>
            </a:r>
            <a:br>
              <a:rPr lang="en-US" sz="2900" dirty="0">
                <a:solidFill>
                  <a:srgbClr val="FFFFFF"/>
                </a:solidFill>
                <a:effectLst/>
              </a:rPr>
            </a:br>
            <a:endParaRPr lang="en-US" sz="2900" dirty="0">
              <a:solidFill>
                <a:srgbClr val="FFFFFF"/>
              </a:solidFill>
            </a:endParaRPr>
          </a:p>
        </p:txBody>
      </p:sp>
    </p:spTree>
    <p:extLst>
      <p:ext uri="{BB962C8B-B14F-4D97-AF65-F5344CB8AC3E}">
        <p14:creationId xmlns:p14="http://schemas.microsoft.com/office/powerpoint/2010/main" val="241104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19D1713-5F9E-49F8-913E-FD0E2F7DBB79}"/>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9032" r="-1" b="15948"/>
          <a:stretch/>
        </p:blipFill>
        <p:spPr bwMode="auto">
          <a:xfrm>
            <a:off x="0" y="10"/>
            <a:ext cx="12188952" cy="6857990"/>
          </a:xfrm>
          <a:prstGeom prst="rect">
            <a:avLst/>
          </a:prstGeom>
          <a:noFill/>
        </p:spPr>
      </p:pic>
      <p:sp>
        <p:nvSpPr>
          <p:cNvPr id="15" name="Rectangle 14">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5533E3-9C31-48FD-923B-19CCDD364A0C}"/>
              </a:ext>
            </a:extLst>
          </p:cNvPr>
          <p:cNvSpPr>
            <a:spLocks noGrp="1"/>
          </p:cNvSpPr>
          <p:nvPr>
            <p:ph type="title"/>
          </p:nvPr>
        </p:nvSpPr>
        <p:spPr>
          <a:xfrm>
            <a:off x="960119" y="954156"/>
            <a:ext cx="6858000" cy="3657600"/>
          </a:xfrm>
        </p:spPr>
        <p:txBody>
          <a:bodyPr vert="horz" lIns="91440" tIns="45720" rIns="91440" bIns="45720" rtlCol="0" anchor="ctr">
            <a:normAutofit/>
          </a:bodyPr>
          <a:lstStyle/>
          <a:p>
            <a:r>
              <a:rPr lang="en-US" sz="4800">
                <a:effectLst/>
              </a:rPr>
              <a:t>COMPRESSOR DIP STICK (LOCATED BETWEEN THE ENGINE AND THE COMPRESSOR)</a:t>
            </a:r>
            <a:br>
              <a:rPr lang="en-US" sz="4800">
                <a:effectLst/>
              </a:rPr>
            </a:br>
            <a:endParaRPr lang="en-US" sz="4800"/>
          </a:p>
        </p:txBody>
      </p:sp>
      <p:sp>
        <p:nvSpPr>
          <p:cNvPr id="6" name="Arrow: Left 5">
            <a:extLst>
              <a:ext uri="{FF2B5EF4-FFF2-40B4-BE49-F238E27FC236}">
                <a16:creationId xmlns:a16="http://schemas.microsoft.com/office/drawing/2014/main" id="{5307B3C7-1DD5-4E77-AEB1-2BAEB14EC6FA}"/>
              </a:ext>
            </a:extLst>
          </p:cNvPr>
          <p:cNvSpPr/>
          <p:nvPr/>
        </p:nvSpPr>
        <p:spPr>
          <a:xfrm>
            <a:off x="7131155" y="5001411"/>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17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70E1F-9C21-4727-9BF5-BCD5152627D3}"/>
              </a:ext>
            </a:extLst>
          </p:cNvPr>
          <p:cNvSpPr>
            <a:spLocks noGrp="1"/>
          </p:cNvSpPr>
          <p:nvPr>
            <p:ph type="title"/>
          </p:nvPr>
        </p:nvSpPr>
        <p:spPr>
          <a:xfrm>
            <a:off x="5315736" y="640081"/>
            <a:ext cx="5916145" cy="3812102"/>
          </a:xfrm>
        </p:spPr>
        <p:txBody>
          <a:bodyPr vert="horz" lIns="91440" tIns="45720" rIns="91440" bIns="45720" rtlCol="0" anchor="b">
            <a:normAutofit fontScale="90000"/>
          </a:bodyPr>
          <a:lstStyle/>
          <a:p>
            <a:r>
              <a:rPr lang="en-US" sz="4200" b="1" dirty="0">
                <a:effectLst/>
              </a:rPr>
              <a:t>WINTER: ADD SAFETY BRAKE INTO LUBRICATOR AND USE THE ADJUST MENT KNOB TO HAVE A DROP EVERY </a:t>
            </a:r>
            <a:r>
              <a:rPr lang="en-US" sz="4200" b="1" dirty="0"/>
              <a:t>5</a:t>
            </a:r>
            <a:r>
              <a:rPr lang="en-US" sz="4200" b="1" dirty="0">
                <a:effectLst/>
              </a:rPr>
              <a:t>-6 SECONDS DEPENDING ON THE WEATHER CONDITIONS .</a:t>
            </a:r>
            <a:br>
              <a:rPr lang="en-US" sz="4200" dirty="0">
                <a:effectLst/>
              </a:rPr>
            </a:br>
            <a:r>
              <a:rPr lang="en-US" sz="2400" dirty="0">
                <a:solidFill>
                  <a:srgbClr val="FF0000"/>
                </a:solidFill>
                <a:effectLst/>
              </a:rPr>
              <a:t>BEFORE REMOVING THE LUBRICATOR FILLER CAP MAKE SU</a:t>
            </a:r>
            <a:r>
              <a:rPr lang="en-US" sz="2400" dirty="0">
                <a:solidFill>
                  <a:srgbClr val="FF0000"/>
                </a:solidFill>
              </a:rPr>
              <a:t>RE THE AIR IS ISOLATED AND DRAINED FROM THE LUBRICATOR </a:t>
            </a:r>
            <a:endParaRPr lang="en-US" sz="4200" dirty="0">
              <a:solidFill>
                <a:srgbClr val="FF0000"/>
              </a:solidFill>
            </a:endParaRPr>
          </a:p>
        </p:txBody>
      </p:sp>
      <p:pic>
        <p:nvPicPr>
          <p:cNvPr id="4" name="Content Placeholder 3">
            <a:extLst>
              <a:ext uri="{FF2B5EF4-FFF2-40B4-BE49-F238E27FC236}">
                <a16:creationId xmlns:a16="http://schemas.microsoft.com/office/drawing/2014/main" id="{EB20FB71-2A28-4D61-AA74-C5CFD412FEA1}"/>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9452"/>
          <a:stretch/>
        </p:blipFill>
        <p:spPr bwMode="auto">
          <a:xfrm rot="5400000">
            <a:off x="-1089818" y="1100326"/>
            <a:ext cx="6858000" cy="4657345"/>
          </a:xfrm>
          <a:prstGeom prst="rect">
            <a:avLst/>
          </a:prstGeom>
          <a:noFill/>
        </p:spPr>
      </p:pic>
      <p:sp>
        <p:nvSpPr>
          <p:cNvPr id="5" name="Arrow: Left 4">
            <a:extLst>
              <a:ext uri="{FF2B5EF4-FFF2-40B4-BE49-F238E27FC236}">
                <a16:creationId xmlns:a16="http://schemas.microsoft.com/office/drawing/2014/main" id="{2F26D412-C803-424A-BB6D-4473E6A76480}"/>
              </a:ext>
            </a:extLst>
          </p:cNvPr>
          <p:cNvSpPr/>
          <p:nvPr/>
        </p:nvSpPr>
        <p:spPr>
          <a:xfrm>
            <a:off x="2634142" y="343949"/>
            <a:ext cx="1853967" cy="62724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ADJUST</a:t>
            </a:r>
          </a:p>
        </p:txBody>
      </p:sp>
      <p:sp>
        <p:nvSpPr>
          <p:cNvPr id="7" name="Arrow: Right 6">
            <a:extLst>
              <a:ext uri="{FF2B5EF4-FFF2-40B4-BE49-F238E27FC236}">
                <a16:creationId xmlns:a16="http://schemas.microsoft.com/office/drawing/2014/main" id="{7E55F88B-21B2-4154-BD89-1B47D2C26B59}"/>
              </a:ext>
            </a:extLst>
          </p:cNvPr>
          <p:cNvSpPr/>
          <p:nvPr/>
        </p:nvSpPr>
        <p:spPr>
          <a:xfrm flipH="1">
            <a:off x="1400962" y="1325461"/>
            <a:ext cx="1677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CEFEEC4-D459-4094-BE37-B60E1E7FC5CF}"/>
              </a:ext>
            </a:extLst>
          </p:cNvPr>
          <p:cNvSpPr/>
          <p:nvPr/>
        </p:nvSpPr>
        <p:spPr>
          <a:xfrm>
            <a:off x="866315" y="1128864"/>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FILL</a:t>
            </a:r>
          </a:p>
        </p:txBody>
      </p:sp>
    </p:spTree>
    <p:extLst>
      <p:ext uri="{BB962C8B-B14F-4D97-AF65-F5344CB8AC3E}">
        <p14:creationId xmlns:p14="http://schemas.microsoft.com/office/powerpoint/2010/main" val="43092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43B07B-5F97-43F4-BA8B-9B45BA085687}"/>
              </a:ext>
            </a:extLst>
          </p:cNvPr>
          <p:cNvSpPr>
            <a:spLocks noGrp="1"/>
          </p:cNvSpPr>
          <p:nvPr>
            <p:ph type="title"/>
          </p:nvPr>
        </p:nvSpPr>
        <p:spPr>
          <a:xfrm>
            <a:off x="5315736" y="640081"/>
            <a:ext cx="5916145" cy="3812102"/>
          </a:xfrm>
        </p:spPr>
        <p:txBody>
          <a:bodyPr vert="horz" lIns="91440" tIns="45720" rIns="91440" bIns="45720" rtlCol="0" anchor="b">
            <a:normAutofit/>
          </a:bodyPr>
          <a:lstStyle/>
          <a:p>
            <a:r>
              <a:rPr lang="en-US" sz="4200" b="1">
                <a:effectLst/>
              </a:rPr>
              <a:t>MAKE SURE THE AIR TANK RECIEVER HAS BEEN DRAINED AND PURGED OF CONDENSATION FROM THE NIGHT BEFORE. </a:t>
            </a:r>
            <a:br>
              <a:rPr lang="en-US" sz="4200">
                <a:effectLst/>
              </a:rPr>
            </a:br>
            <a:endParaRPr lang="en-US" sz="4200"/>
          </a:p>
        </p:txBody>
      </p:sp>
      <p:pic>
        <p:nvPicPr>
          <p:cNvPr id="4" name="Content Placeholder 3">
            <a:extLst>
              <a:ext uri="{FF2B5EF4-FFF2-40B4-BE49-F238E27FC236}">
                <a16:creationId xmlns:a16="http://schemas.microsoft.com/office/drawing/2014/main" id="{CECCB156-FECA-4C40-802A-0765F2BA6C46}"/>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8434" b="1018"/>
          <a:stretch/>
        </p:blipFill>
        <p:spPr bwMode="auto">
          <a:xfrm rot="5400000">
            <a:off x="-1100327" y="1100327"/>
            <a:ext cx="6858000" cy="4657345"/>
          </a:xfrm>
          <a:prstGeom prst="rect">
            <a:avLst/>
          </a:prstGeom>
          <a:noFill/>
        </p:spPr>
      </p:pic>
    </p:spTree>
    <p:extLst>
      <p:ext uri="{BB962C8B-B14F-4D97-AF65-F5344CB8AC3E}">
        <p14:creationId xmlns:p14="http://schemas.microsoft.com/office/powerpoint/2010/main" val="270832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2"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5" y="0"/>
            <a:ext cx="753465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C6EED5-7D56-4EE3-99D4-683C8A34D8A9}"/>
              </a:ext>
            </a:extLst>
          </p:cNvPr>
          <p:cNvSpPr>
            <a:spLocks noGrp="1"/>
          </p:cNvSpPr>
          <p:nvPr>
            <p:ph type="title"/>
          </p:nvPr>
        </p:nvSpPr>
        <p:spPr>
          <a:xfrm>
            <a:off x="5315736" y="640081"/>
            <a:ext cx="5916145" cy="3812102"/>
          </a:xfrm>
        </p:spPr>
        <p:txBody>
          <a:bodyPr vert="horz" lIns="91440" tIns="45720" rIns="91440" bIns="45720" rtlCol="0" anchor="b">
            <a:normAutofit/>
          </a:bodyPr>
          <a:lstStyle/>
          <a:p>
            <a:r>
              <a:rPr lang="en-US" sz="4800" b="1" dirty="0">
                <a:solidFill>
                  <a:srgbClr val="FF0000"/>
                </a:solidFill>
                <a:effectLst/>
              </a:rPr>
              <a:t>IMPORTANT: MAKE SURE THE CLUTCH IS NOT ENGAGED BEFORE STARTING ENGINE</a:t>
            </a:r>
            <a:r>
              <a:rPr lang="en-US" sz="4800" b="1" dirty="0">
                <a:effectLst/>
              </a:rPr>
              <a:t>. </a:t>
            </a:r>
            <a:br>
              <a:rPr lang="en-US" sz="4800" dirty="0">
                <a:effectLst/>
              </a:rPr>
            </a:br>
            <a:endParaRPr lang="en-US" sz="4800" dirty="0"/>
          </a:p>
        </p:txBody>
      </p:sp>
      <p:pic>
        <p:nvPicPr>
          <p:cNvPr id="4" name="Content Placeholder 3">
            <a:extLst>
              <a:ext uri="{FF2B5EF4-FFF2-40B4-BE49-F238E27FC236}">
                <a16:creationId xmlns:a16="http://schemas.microsoft.com/office/drawing/2014/main" id="{ED537B77-6198-4CEF-B073-7189F3FE524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9452"/>
          <a:stretch/>
        </p:blipFill>
        <p:spPr bwMode="auto">
          <a:xfrm rot="5400000">
            <a:off x="-1100327" y="1100327"/>
            <a:ext cx="6858000" cy="4657345"/>
          </a:xfrm>
          <a:prstGeom prst="rect">
            <a:avLst/>
          </a:prstGeom>
          <a:noFill/>
        </p:spPr>
      </p:pic>
    </p:spTree>
    <p:extLst>
      <p:ext uri="{BB962C8B-B14F-4D97-AF65-F5344CB8AC3E}">
        <p14:creationId xmlns:p14="http://schemas.microsoft.com/office/powerpoint/2010/main" val="344798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8E7F20-CC4C-40F3-A12A-38F6E230ECA8}"/>
              </a:ext>
            </a:extLst>
          </p:cNvPr>
          <p:cNvPicPr>
            <a:picLocks noChangeAspect="1"/>
          </p:cNvPicPr>
          <p:nvPr/>
        </p:nvPicPr>
        <p:blipFill rotWithShape="1">
          <a:blip r:embed="rId2"/>
          <a:srcRect t="4255"/>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28043-00E0-4105-9598-B67756E72211}"/>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dirty="0">
                <a:solidFill>
                  <a:srgbClr val="FFFFFF"/>
                </a:solidFill>
              </a:rPr>
              <a:t>START UP PROCEDURE</a:t>
            </a:r>
            <a:br>
              <a:rPr lang="en-US" sz="8800" dirty="0">
                <a:solidFill>
                  <a:srgbClr val="FFFFFF"/>
                </a:solidFill>
              </a:rPr>
            </a:br>
            <a:endParaRPr lang="en-US" sz="8800" dirty="0">
              <a:solidFill>
                <a:srgbClr val="FFFFFF"/>
              </a:solidFill>
            </a:endParaRPr>
          </a:p>
        </p:txBody>
      </p:sp>
    </p:spTree>
    <p:extLst>
      <p:ext uri="{BB962C8B-B14F-4D97-AF65-F5344CB8AC3E}">
        <p14:creationId xmlns:p14="http://schemas.microsoft.com/office/powerpoint/2010/main" val="84801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9FD23-D417-41A2-916B-237D9CF43BF7}"/>
              </a:ext>
            </a:extLst>
          </p:cNvPr>
          <p:cNvSpPr>
            <a:spLocks noGrp="1"/>
          </p:cNvSpPr>
          <p:nvPr>
            <p:ph type="title"/>
          </p:nvPr>
        </p:nvSpPr>
        <p:spPr>
          <a:xfrm>
            <a:off x="5300814" y="1482634"/>
            <a:ext cx="5928018" cy="3046798"/>
          </a:xfrm>
        </p:spPr>
        <p:txBody>
          <a:bodyPr vert="horz" lIns="91440" tIns="45720" rIns="91440" bIns="45720" rtlCol="0" anchor="b">
            <a:normAutofit/>
          </a:bodyPr>
          <a:lstStyle/>
          <a:p>
            <a:pPr marL="0" marR="0">
              <a:spcAft>
                <a:spcPts val="800"/>
              </a:spcAft>
            </a:pPr>
            <a:r>
              <a:rPr lang="en-US" sz="2900" b="1" dirty="0">
                <a:effectLst/>
              </a:rPr>
              <a:t>MAKE SURE THE MASTER SWITCH IS TURNED ON </a:t>
            </a:r>
            <a:br>
              <a:rPr lang="en-US" sz="2900" dirty="0">
                <a:effectLst/>
              </a:rPr>
            </a:br>
            <a:r>
              <a:rPr lang="en-US" sz="2900" dirty="0">
                <a:effectLst/>
              </a:rPr>
              <a:t>(TURN MASTER SWITCH OFF WHEN THE EQUIPMENT IS NOT BEING USED FOR EXTENDED AMOUT OF TIME)</a:t>
            </a:r>
            <a:br>
              <a:rPr lang="en-US" sz="2900" dirty="0">
                <a:effectLst/>
              </a:rPr>
            </a:br>
            <a:endParaRPr lang="en-US" sz="2900" dirty="0"/>
          </a:p>
        </p:txBody>
      </p:sp>
      <p:pic>
        <p:nvPicPr>
          <p:cNvPr id="4" name="Content Placeholder 3">
            <a:extLst>
              <a:ext uri="{FF2B5EF4-FFF2-40B4-BE49-F238E27FC236}">
                <a16:creationId xmlns:a16="http://schemas.microsoft.com/office/drawing/2014/main" id="{3EF08FFF-1A9B-4E75-AF8F-5CF6C19DD28A}"/>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13283" b="-3"/>
          <a:stretch/>
        </p:blipFill>
        <p:spPr bwMode="auto">
          <a:xfrm rot="5400000">
            <a:off x="-363725" y="1100325"/>
            <a:ext cx="5384798" cy="4657348"/>
          </a:xfrm>
          <a:prstGeom prst="rect">
            <a:avLst/>
          </a:prstGeom>
          <a:noFill/>
        </p:spPr>
      </p:pic>
    </p:spTree>
    <p:extLst>
      <p:ext uri="{BB962C8B-B14F-4D97-AF65-F5344CB8AC3E}">
        <p14:creationId xmlns:p14="http://schemas.microsoft.com/office/powerpoint/2010/main" val="409175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2FD939C-EDB7-4CCE-B52F-A978BB74CA6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3634" r="-1" b="21347"/>
          <a:stretch/>
        </p:blipFill>
        <p:spPr bwMode="auto">
          <a:xfrm>
            <a:off x="38900" y="-117446"/>
            <a:ext cx="12188952" cy="6857990"/>
          </a:xfrm>
          <a:prstGeom prst="rect">
            <a:avLst/>
          </a:prstGeom>
          <a:noFill/>
        </p:spPr>
      </p:pic>
      <p:sp>
        <p:nvSpPr>
          <p:cNvPr id="13" name="Rectangle 12">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B76597-FD68-4FF8-BA65-F69672287F62}"/>
              </a:ext>
            </a:extLst>
          </p:cNvPr>
          <p:cNvSpPr>
            <a:spLocks noGrp="1"/>
          </p:cNvSpPr>
          <p:nvPr>
            <p:ph type="title"/>
          </p:nvPr>
        </p:nvSpPr>
        <p:spPr>
          <a:xfrm>
            <a:off x="38900" y="447869"/>
            <a:ext cx="7779220" cy="2651760"/>
          </a:xfrm>
        </p:spPr>
        <p:txBody>
          <a:bodyPr vert="horz" lIns="91440" tIns="45720" rIns="91440" bIns="45720" rtlCol="0" anchor="ctr">
            <a:normAutofit fontScale="90000"/>
          </a:bodyPr>
          <a:lstStyle/>
          <a:p>
            <a:pPr marL="0" marR="0">
              <a:spcAft>
                <a:spcPts val="800"/>
              </a:spcAft>
            </a:pPr>
            <a:r>
              <a:rPr lang="en-US" sz="2200" b="1" dirty="0">
                <a:effectLst/>
              </a:rPr>
              <a:t>PRESS IN </a:t>
            </a:r>
            <a:r>
              <a:rPr lang="en-US" sz="2200" b="1" dirty="0">
                <a:solidFill>
                  <a:srgbClr val="FF0000"/>
                </a:solidFill>
                <a:effectLst/>
              </a:rPr>
              <a:t>RED</a:t>
            </a:r>
            <a:r>
              <a:rPr lang="en-US" sz="2200" b="1" dirty="0">
                <a:effectLst/>
              </a:rPr>
              <a:t> BUTTON AND HOLD WHILE TURNING THE KEY TO START. </a:t>
            </a:r>
            <a:br>
              <a:rPr lang="en-US" sz="2200" dirty="0">
                <a:effectLst/>
              </a:rPr>
            </a:br>
            <a:r>
              <a:rPr lang="en-US" sz="2200" dirty="0">
                <a:effectLst/>
              </a:rPr>
              <a:t>CONTINUE TO </a:t>
            </a:r>
            <a:r>
              <a:rPr lang="en-US" sz="2200" b="1" dirty="0">
                <a:effectLst/>
              </a:rPr>
              <a:t>HOLD </a:t>
            </a:r>
            <a:r>
              <a:rPr lang="en-US" sz="2200" b="1" dirty="0">
                <a:solidFill>
                  <a:srgbClr val="FF0000"/>
                </a:solidFill>
                <a:effectLst/>
              </a:rPr>
              <a:t>RED</a:t>
            </a:r>
            <a:r>
              <a:rPr lang="en-US" sz="2200" b="1" dirty="0">
                <a:effectLst/>
              </a:rPr>
              <a:t> BUTTON WHEN ENGINE STARTS UNTIL OIL PRESSURE IS AT ADEQUATE PRESSURE 28-40 PSI</a:t>
            </a:r>
            <a:br>
              <a:rPr lang="en-US" sz="2200" dirty="0">
                <a:effectLst/>
              </a:rPr>
            </a:br>
            <a:r>
              <a:rPr lang="en-US" sz="2200" dirty="0">
                <a:solidFill>
                  <a:srgbClr val="FF0000"/>
                </a:solidFill>
                <a:effectLst/>
              </a:rPr>
              <a:t>IMPORTANT: TO AVOID UNNECESSARY DAMAGES AND DOWN TIME, LET THE EQUIPMENT COME UP TO OPERATING TEMPERATURES 5-10 MINS DEPENDING ON WEATHER CONDITIONS BEFORE IDLING UP THE ENGINE AND ENGAGING THE CLUTCH.</a:t>
            </a:r>
            <a:br>
              <a:rPr lang="en-US" sz="2200" dirty="0">
                <a:solidFill>
                  <a:srgbClr val="FF0000"/>
                </a:solidFill>
                <a:effectLst/>
              </a:rPr>
            </a:br>
            <a:r>
              <a:rPr lang="en-US" sz="2200" b="1" dirty="0">
                <a:effectLst/>
              </a:rPr>
              <a:t>WINTER: TURN THE KEY TO THE LEFT AND HOLD FOR 1 MIN TO ACTIVATE GLOW PLUG</a:t>
            </a:r>
            <a:br>
              <a:rPr lang="en-US" sz="2200" b="1" dirty="0">
                <a:effectLst/>
              </a:rPr>
            </a:br>
            <a:r>
              <a:rPr lang="en-US" sz="2400" b="1" dirty="0">
                <a:solidFill>
                  <a:srgbClr val="FF0000"/>
                </a:solidFill>
                <a:effectLst/>
              </a:rPr>
              <a:t>DO NOT FOR ANY REASON USE ETHER OR ANY OTHER STARTER FLUID</a:t>
            </a:r>
            <a:br>
              <a:rPr lang="en-US" sz="2200" dirty="0">
                <a:solidFill>
                  <a:srgbClr val="FF0000"/>
                </a:solidFill>
                <a:effectLst/>
              </a:rPr>
            </a:br>
            <a:endParaRPr lang="en-US" sz="2200" dirty="0">
              <a:solidFill>
                <a:srgbClr val="FF0000"/>
              </a:solidFill>
            </a:endParaRPr>
          </a:p>
        </p:txBody>
      </p:sp>
    </p:spTree>
    <p:extLst>
      <p:ext uri="{BB962C8B-B14F-4D97-AF65-F5344CB8AC3E}">
        <p14:creationId xmlns:p14="http://schemas.microsoft.com/office/powerpoint/2010/main" val="2613498863"/>
      </p:ext>
    </p:extLst>
  </p:cSld>
  <p:clrMapOvr>
    <a:masterClrMapping/>
  </p:clrMapOvr>
</p:sld>
</file>

<file path=ppt/theme/theme1.xml><?xml version="1.0" encoding="utf-8"?>
<a:theme xmlns:a="http://schemas.openxmlformats.org/drawingml/2006/main" name="JuxtaposeVTI">
  <a:themeElements>
    <a:clrScheme name="AnalogousFromDarkSeedLeftStep">
      <a:dk1>
        <a:srgbClr val="000000"/>
      </a:dk1>
      <a:lt1>
        <a:srgbClr val="FFFFFF"/>
      </a:lt1>
      <a:dk2>
        <a:srgbClr val="242541"/>
      </a:dk2>
      <a:lt2>
        <a:srgbClr val="E2E3E8"/>
      </a:lt2>
      <a:accent1>
        <a:srgbClr val="B79E2C"/>
      </a:accent1>
      <a:accent2>
        <a:srgbClr val="C96623"/>
      </a:accent2>
      <a:accent3>
        <a:srgbClr val="DB3538"/>
      </a:accent3>
      <a:accent4>
        <a:srgbClr val="C9236B"/>
      </a:accent4>
      <a:accent5>
        <a:srgbClr val="DB35C2"/>
      </a:accent5>
      <a:accent6>
        <a:srgbClr val="9D23C9"/>
      </a:accent6>
      <a:hlink>
        <a:srgbClr val="BF3F96"/>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31</TotalTime>
  <Words>613</Words>
  <Application>Microsoft Office PowerPoint</Application>
  <PresentationFormat>Widescreen</PresentationFormat>
  <Paragraphs>21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Franklin Gothic Demi Cond</vt:lpstr>
      <vt:lpstr>Franklin Gothic Medium</vt:lpstr>
      <vt:lpstr>Wingdings</vt:lpstr>
      <vt:lpstr>JuxtaposeVTI</vt:lpstr>
      <vt:lpstr>350 COMPRESSOR  PROCEDURE MANUAL </vt:lpstr>
      <vt:lpstr>IMPORTANT: CHECK ENGINE OIL (0-30 synthetic) , ANITIFREEZE LEVEL IN THE KUBOTA ENGINE AND THE COMPRESSOR OIL ( SH 46 synthetic) IN THE 350 COMPRESSORS.  MAKE SURE THERE IS NO DEBRIS IN OR AROUND THE COMPRESSOR DRIVE BELT.  DO NOT FOR ANY REASON USE ETHER OR ANY OTHER STARTER FLUID  </vt:lpstr>
      <vt:lpstr>COMPRESSOR DIP STICK (LOCATED BETWEEN THE ENGINE AND THE COMPRESSOR) </vt:lpstr>
      <vt:lpstr>WINTER: ADD SAFETY BRAKE INTO LUBRICATOR AND USE THE ADJUST MENT KNOB TO HAVE A DROP EVERY 5-6 SECONDS DEPENDING ON THE WEATHER CONDITIONS . BEFORE REMOVING THE LUBRICATOR FILLER CAP MAKE SURE THE AIR IS ISOLATED AND DRAINED FROM THE LUBRICATOR </vt:lpstr>
      <vt:lpstr>MAKE SURE THE AIR TANK RECIEVER HAS BEEN DRAINED AND PURGED OF CONDENSATION FROM THE NIGHT BEFORE.  </vt:lpstr>
      <vt:lpstr>IMPORTANT: MAKE SURE THE CLUTCH IS NOT ENGAGED BEFORE STARTING ENGINE.  </vt:lpstr>
      <vt:lpstr>START UP PROCEDURE </vt:lpstr>
      <vt:lpstr>MAKE SURE THE MASTER SWITCH IS TURNED ON  (TURN MASTER SWITCH OFF WHEN THE EQUIPMENT IS NOT BEING USED FOR EXTENDED AMOUT OF TIME) </vt:lpstr>
      <vt:lpstr>PRESS IN RED BUTTON AND HOLD WHILE TURNING THE KEY TO START.  CONTINUE TO HOLD RED BUTTON WHEN ENGINE STARTS UNTIL OIL PRESSURE IS AT ADEQUATE PRESSURE 28-40 PSI IMPORTANT: TO AVOID UNNECESSARY DAMAGES AND DOWN TIME, LET THE EQUIPMENT COME UP TO OPERATING TEMPERATURES 5-10 MINS DEPENDING ON WEATHER CONDITIONS BEFORE IDLING UP THE ENGINE AND ENGAGING THE CLUTCH. WINTER: TURN THE KEY TO THE LEFT AND HOLD FOR 1 MIN TO ACTIVATE GLOW PLUG DO NOT FOR ANY REASON USE ETHER OR ANY OTHER STARTER FLUID </vt:lpstr>
      <vt:lpstr>PowerPoint Presentation</vt:lpstr>
      <vt:lpstr>AT 3000 RPM THE COMPRESSOR WILL PUT OUT 250 PSI TO THE RECIEVER TANK. </vt:lpstr>
      <vt:lpstr>THE AIR FEED LINE TO THE EQUIPMENT WILL BE SET AT A RANGE OF 190 TO 220 PSI DEPENDING ON THE EQUIPMENT IT IS DESIGNATED TO RUN WITH.  NEVER RUN THE COMPRESSOR FEED TO THE EQUIPMENT ABOVE 220 PSI.  THIS MAY DAMAGE THE SEALS OF THE EQUIPMENT AND CAUSE EXTENDED AMOUNT OF DOWN TIME. </vt:lpstr>
      <vt:lpstr>SHUTTING DOWN THE EQUIPMENT  </vt:lpstr>
      <vt:lpstr>WHEN SHUTTING DOWN FOR THE DAY, LOWER THE RPM OF THE ENGINE AND DISENGAGE THE CLUTCH AND LET THE ENGINE IDLE AT LOW RPMS FOR A FEW MINUTES TO COOL DOWNTHE ENGINE BEFORE SHUTTING IT DOWN.  </vt:lpstr>
      <vt:lpstr>MAKE SURE TO DRAIN THE AIR AND CONDENSATION OUT OF THE AIR RECIEVER TANK. </vt:lpstr>
      <vt:lpstr>NOTE: IF SHUTTING DOWN FOR LONG PERIODS OF TIME USE THE MASTER SWITCH TO TERMINATE ANY POWER.  EXTREME COLD TEMPERATURES : TO HELP WITH UNECESSARY DOWN TIME PLEASE PLUG IN BLOCK HEATER INTO A POWER SOURCE AND HEAT THE COMPRESSOR UNIT WITH A SAFE AND RELIABLE HEAT SOURCE     </vt:lpstr>
      <vt:lpstr>MANUFACTURES PROCEDURES  NAC CLUTCH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350 COMPRESSOR  PROCEDURE MANUAL</dc:title>
  <dc:creator>Glenn Warner</dc:creator>
  <cp:lastModifiedBy>Cullen Moloy</cp:lastModifiedBy>
  <cp:revision>8</cp:revision>
  <dcterms:created xsi:type="dcterms:W3CDTF">2020-10-29T20:56:14Z</dcterms:created>
  <dcterms:modified xsi:type="dcterms:W3CDTF">2020-12-01T15:25:39Z</dcterms:modified>
</cp:coreProperties>
</file>